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9144000" cy="6858000" type="screen4x3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FF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FF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FF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9" y="30480"/>
            <a:ext cx="8074660" cy="148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FF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634490"/>
            <a:ext cx="8074660" cy="353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4489" y="497840"/>
            <a:ext cx="3329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DB2200"/>
                </a:solidFill>
              </a:rPr>
              <a:t>Ozonske</a:t>
            </a:r>
            <a:r>
              <a:rPr sz="4400" spc="-85" dirty="0">
                <a:solidFill>
                  <a:srgbClr val="DB2200"/>
                </a:solidFill>
              </a:rPr>
              <a:t> </a:t>
            </a:r>
            <a:r>
              <a:rPr sz="4400" spc="-5" dirty="0">
                <a:solidFill>
                  <a:srgbClr val="DB2200"/>
                </a:solidFill>
              </a:rPr>
              <a:t>rupe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1510030"/>
            <a:ext cx="9144000" cy="534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369" y="558800"/>
            <a:ext cx="7536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Šta uzrokuje </a:t>
            </a:r>
            <a:r>
              <a:rPr sz="3600" dirty="0"/>
              <a:t>nastanak </a:t>
            </a:r>
            <a:r>
              <a:rPr sz="3600" spc="-10" dirty="0"/>
              <a:t>ozonskih</a:t>
            </a:r>
            <a:r>
              <a:rPr sz="3600" spc="-70" dirty="0"/>
              <a:t> </a:t>
            </a:r>
            <a:r>
              <a:rPr sz="3600" spc="-5" dirty="0"/>
              <a:t>rupa?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4669" y="1634490"/>
            <a:ext cx="8024495" cy="268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422909" indent="-3416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Ozonske </a:t>
            </a:r>
            <a:r>
              <a:rPr sz="2800" b="1" spc="-5" dirty="0">
                <a:latin typeface="Times New Roman"/>
                <a:cs typeface="Times New Roman"/>
              </a:rPr>
              <a:t>rupe </a:t>
            </a:r>
            <a:r>
              <a:rPr sz="2800" b="1" spc="-10" dirty="0">
                <a:latin typeface="Times New Roman"/>
                <a:cs typeface="Times New Roman"/>
              </a:rPr>
              <a:t>uzrokuju </a:t>
            </a:r>
            <a:r>
              <a:rPr sz="2800" b="1" spc="-5" dirty="0">
                <a:solidFill>
                  <a:srgbClr val="270099"/>
                </a:solidFill>
                <a:latin typeface="Times New Roman"/>
                <a:cs typeface="Times New Roman"/>
              </a:rPr>
              <a:t>supstance </a:t>
            </a:r>
            <a:r>
              <a:rPr sz="2800" b="1" spc="-10" dirty="0">
                <a:solidFill>
                  <a:srgbClr val="270099"/>
                </a:solidFill>
                <a:latin typeface="Times New Roman"/>
                <a:cs typeface="Times New Roman"/>
              </a:rPr>
              <a:t>koje </a:t>
            </a:r>
            <a:r>
              <a:rPr sz="2800" b="1" spc="-5" dirty="0">
                <a:solidFill>
                  <a:srgbClr val="270099"/>
                </a:solidFill>
                <a:latin typeface="Times New Roman"/>
                <a:cs typeface="Times New Roman"/>
              </a:rPr>
              <a:t>oštećuju  </a:t>
            </a:r>
            <a:r>
              <a:rPr sz="2800" b="1" spc="-10" dirty="0">
                <a:solidFill>
                  <a:srgbClr val="270099"/>
                </a:solidFill>
                <a:latin typeface="Times New Roman"/>
                <a:cs typeface="Times New Roman"/>
              </a:rPr>
              <a:t>ozon </a:t>
            </a:r>
            <a:r>
              <a:rPr sz="2800" b="1" dirty="0">
                <a:latin typeface="Times New Roman"/>
                <a:cs typeface="Times New Roman"/>
              </a:rPr>
              <a:t>(a </a:t>
            </a:r>
            <a:r>
              <a:rPr sz="2800" b="1" spc="-5" dirty="0">
                <a:latin typeface="Times New Roman"/>
                <a:cs typeface="Times New Roman"/>
              </a:rPr>
              <a:t>koje su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proizvod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ljudskih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aktivnosti</a:t>
            </a:r>
            <a:r>
              <a:rPr sz="2800" b="1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354330" marR="5080" indent="-341630">
              <a:lnSpc>
                <a:spcPct val="99900"/>
              </a:lnSpc>
              <a:spcBef>
                <a:spcPts val="8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dirty="0">
                <a:latin typeface="Times New Roman"/>
                <a:cs typeface="Times New Roman"/>
              </a:rPr>
              <a:t>U </a:t>
            </a:r>
            <a:r>
              <a:rPr sz="2800" b="1" spc="-5" dirty="0">
                <a:latin typeface="Times New Roman"/>
                <a:cs typeface="Times New Roman"/>
              </a:rPr>
              <a:t>njih spadaju </a:t>
            </a:r>
            <a:r>
              <a:rPr sz="2800" b="1" spc="-5" dirty="0">
                <a:solidFill>
                  <a:srgbClr val="7D0020"/>
                </a:solidFill>
                <a:latin typeface="Times New Roman"/>
                <a:cs typeface="Times New Roman"/>
              </a:rPr>
              <a:t>freoni </a:t>
            </a:r>
            <a:r>
              <a:rPr sz="2800" b="1" spc="-10" dirty="0">
                <a:latin typeface="Times New Roman"/>
                <a:cs typeface="Times New Roman"/>
              </a:rPr>
              <a:t>(zbrino </a:t>
            </a:r>
            <a:r>
              <a:rPr sz="2800" b="1" dirty="0">
                <a:latin typeface="Times New Roman"/>
                <a:cs typeface="Times New Roman"/>
              </a:rPr>
              <a:t>ime </a:t>
            </a:r>
            <a:r>
              <a:rPr sz="2800" b="1" spc="-20" dirty="0">
                <a:latin typeface="Times New Roman"/>
                <a:cs typeface="Times New Roman"/>
              </a:rPr>
              <a:t>za </a:t>
            </a:r>
            <a:r>
              <a:rPr sz="2800" b="1" dirty="0">
                <a:latin typeface="Times New Roman"/>
                <a:cs typeface="Times New Roman"/>
              </a:rPr>
              <a:t>više vrsta  </a:t>
            </a:r>
            <a:r>
              <a:rPr sz="2800" b="1" spc="-5" dirty="0">
                <a:latin typeface="Times New Roman"/>
                <a:cs typeface="Times New Roman"/>
              </a:rPr>
              <a:t>gasova koji </a:t>
            </a:r>
            <a:r>
              <a:rPr sz="2800" b="1" dirty="0">
                <a:latin typeface="Times New Roman"/>
                <a:cs typeface="Times New Roman"/>
              </a:rPr>
              <a:t>u </a:t>
            </a:r>
            <a:r>
              <a:rPr sz="2800" b="1" spc="-5" dirty="0">
                <a:latin typeface="Times New Roman"/>
                <a:cs typeface="Times New Roman"/>
              </a:rPr>
              <a:t>različitim </a:t>
            </a:r>
            <a:r>
              <a:rPr sz="2800" b="1" dirty="0">
                <a:latin typeface="Times New Roman"/>
                <a:cs typeface="Times New Roman"/>
              </a:rPr>
              <a:t>oblicima </a:t>
            </a:r>
            <a:r>
              <a:rPr sz="2800" b="1" spc="-10" dirty="0">
                <a:latin typeface="Times New Roman"/>
                <a:cs typeface="Times New Roman"/>
              </a:rPr>
              <a:t>sadrže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hlor</a:t>
            </a:r>
            <a:r>
              <a:rPr sz="2800" b="1" spc="-5" dirty="0">
                <a:latin typeface="Times New Roman"/>
                <a:cs typeface="Times New Roman"/>
              </a:rPr>
              <a:t>,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fluor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ugljenik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– </a:t>
            </a:r>
            <a:r>
              <a:rPr sz="2800" b="1" spc="-10" dirty="0">
                <a:latin typeface="Times New Roman"/>
                <a:cs typeface="Times New Roman"/>
              </a:rPr>
              <a:t>skraćenice </a:t>
            </a:r>
            <a:r>
              <a:rPr sz="2800" b="1" spc="-20" dirty="0">
                <a:latin typeface="Times New Roman"/>
                <a:cs typeface="Times New Roman"/>
              </a:rPr>
              <a:t>za </a:t>
            </a:r>
            <a:r>
              <a:rPr sz="2800" b="1" spc="-5" dirty="0">
                <a:latin typeface="Times New Roman"/>
                <a:cs typeface="Times New Roman"/>
              </a:rPr>
              <a:t>najvažnije tipove freona  su </a:t>
            </a:r>
            <a:r>
              <a:rPr sz="2800" b="1" spc="-10" dirty="0">
                <a:latin typeface="Times New Roman"/>
                <a:cs typeface="Times New Roman"/>
              </a:rPr>
              <a:t>CFC 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HCFC)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0950" y="4051300"/>
            <a:ext cx="4895850" cy="264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7699375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dirty="0">
                <a:latin typeface="Times New Roman"/>
                <a:cs typeface="Times New Roman"/>
              </a:rPr>
              <a:t>Freoni </a:t>
            </a:r>
            <a:r>
              <a:rPr sz="3200" b="1" spc="-5" dirty="0">
                <a:latin typeface="Times New Roman"/>
                <a:cs typeface="Times New Roman"/>
              </a:rPr>
              <a:t>su </a:t>
            </a:r>
            <a:r>
              <a:rPr sz="3200" b="1" dirty="0">
                <a:solidFill>
                  <a:srgbClr val="0083D0"/>
                </a:solidFill>
                <a:latin typeface="Times New Roman"/>
                <a:cs typeface="Times New Roman"/>
              </a:rPr>
              <a:t>rashladni </a:t>
            </a:r>
            <a:r>
              <a:rPr sz="3200" b="1" spc="5" dirty="0">
                <a:solidFill>
                  <a:srgbClr val="0083D0"/>
                </a:solidFill>
                <a:latin typeface="Times New Roman"/>
                <a:cs typeface="Times New Roman"/>
              </a:rPr>
              <a:t>mediji </a:t>
            </a:r>
            <a:r>
              <a:rPr sz="3200" b="1" dirty="0">
                <a:latin typeface="Times New Roman"/>
                <a:cs typeface="Times New Roman"/>
              </a:rPr>
              <a:t>u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frižiderima</a:t>
            </a:r>
            <a:r>
              <a:rPr sz="3200" b="1" dirty="0">
                <a:latin typeface="Times New Roman"/>
                <a:cs typeface="Times New Roman"/>
              </a:rPr>
              <a:t> i  uređajima </a:t>
            </a:r>
            <a:r>
              <a:rPr sz="3200" b="1" spc="-5" dirty="0">
                <a:latin typeface="Times New Roman"/>
                <a:cs typeface="Times New Roman"/>
              </a:rPr>
              <a:t>za </a:t>
            </a:r>
            <a:r>
              <a:rPr sz="3200" b="1" dirty="0">
                <a:latin typeface="Times New Roman"/>
                <a:cs typeface="Times New Roman"/>
              </a:rPr>
              <a:t>hlađenje </a:t>
            </a:r>
            <a:r>
              <a:rPr sz="3200" b="1" spc="-5" dirty="0">
                <a:latin typeface="Times New Roman"/>
                <a:cs typeface="Times New Roman"/>
              </a:rPr>
              <a:t>ili </a:t>
            </a:r>
            <a:r>
              <a:rPr sz="3200" b="1" spc="5" dirty="0">
                <a:latin typeface="Times New Roman"/>
                <a:cs typeface="Times New Roman"/>
              </a:rPr>
              <a:t>mogu </a:t>
            </a:r>
            <a:r>
              <a:rPr sz="3200" b="1" spc="-5" dirty="0">
                <a:latin typeface="Times New Roman"/>
                <a:cs typeface="Times New Roman"/>
              </a:rPr>
              <a:t>poslužiti  kao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potisni gas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(kod </a:t>
            </a:r>
            <a:r>
              <a:rPr sz="3200" b="1" dirty="0">
                <a:latin typeface="Times New Roman"/>
                <a:cs typeface="Times New Roman"/>
              </a:rPr>
              <a:t>dezodoranasa, </a:t>
            </a:r>
            <a:r>
              <a:rPr sz="3200" b="1" spc="-5" dirty="0">
                <a:latin typeface="Times New Roman"/>
                <a:cs typeface="Times New Roman"/>
              </a:rPr>
              <a:t>lakova  za kosu…), kao </a:t>
            </a:r>
            <a:r>
              <a:rPr sz="3200" b="1" dirty="0">
                <a:latin typeface="Times New Roman"/>
                <a:cs typeface="Times New Roman"/>
              </a:rPr>
              <a:t>sredstvo </a:t>
            </a:r>
            <a:r>
              <a:rPr sz="3200" b="1" spc="-5" dirty="0">
                <a:latin typeface="Times New Roman"/>
                <a:cs typeface="Times New Roman"/>
              </a:rPr>
              <a:t>za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uduvavanje u 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proizvodnji fleksibilnih jastuka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dušeka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0910" y="4296409"/>
            <a:ext cx="249555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9" y="4352290"/>
            <a:ext cx="3120390" cy="1991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8003540" cy="266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302260" indent="-34163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spc="-5" dirty="0">
                <a:solidFill>
                  <a:srgbClr val="4A1E6E"/>
                </a:solidFill>
                <a:latin typeface="Times New Roman"/>
                <a:cs typeface="Times New Roman"/>
              </a:rPr>
              <a:t>Haloni </a:t>
            </a:r>
            <a:r>
              <a:rPr sz="3200" b="1" dirty="0">
                <a:latin typeface="Times New Roman"/>
                <a:cs typeface="Times New Roman"/>
              </a:rPr>
              <a:t>(najčešće se </a:t>
            </a:r>
            <a:r>
              <a:rPr sz="3200" b="1" spc="-5" dirty="0">
                <a:latin typeface="Times New Roman"/>
                <a:cs typeface="Times New Roman"/>
              </a:rPr>
              <a:t>koriste </a:t>
            </a:r>
            <a:r>
              <a:rPr sz="3200" b="1" dirty="0">
                <a:latin typeface="Times New Roman"/>
                <a:cs typeface="Times New Roman"/>
              </a:rPr>
              <a:t>u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aparatima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za 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gašenje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požara</a:t>
            </a:r>
            <a:r>
              <a:rPr sz="3200" b="1" spc="5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354330" marR="5080" indent="-34163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dirty="0">
                <a:solidFill>
                  <a:srgbClr val="004485"/>
                </a:solidFill>
                <a:latin typeface="Times New Roman"/>
                <a:cs typeface="Times New Roman"/>
              </a:rPr>
              <a:t>Metil-bromid </a:t>
            </a:r>
            <a:r>
              <a:rPr sz="3200" b="1" spc="-5" dirty="0">
                <a:latin typeface="Times New Roman"/>
                <a:cs typeface="Times New Roman"/>
              </a:rPr>
              <a:t>(koristi </a:t>
            </a:r>
            <a:r>
              <a:rPr sz="3200" b="1" dirty="0">
                <a:latin typeface="Times New Roman"/>
                <a:cs typeface="Times New Roman"/>
              </a:rPr>
              <a:t>se u poljoprivredi kao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pesticid</a:t>
            </a:r>
            <a:r>
              <a:rPr sz="3200" b="1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Različite </a:t>
            </a:r>
            <a:r>
              <a:rPr sz="3200" b="1" dirty="0">
                <a:latin typeface="Times New Roman"/>
                <a:cs typeface="Times New Roman"/>
              </a:rPr>
              <a:t>vrste </a:t>
            </a:r>
            <a:r>
              <a:rPr sz="3200" b="1" dirty="0">
                <a:solidFill>
                  <a:srgbClr val="2B001D"/>
                </a:solidFill>
                <a:latin typeface="Times New Roman"/>
                <a:cs typeface="Times New Roman"/>
              </a:rPr>
              <a:t>rastvarača</a:t>
            </a:r>
            <a:r>
              <a:rPr sz="3200" b="1" spc="90" dirty="0">
                <a:solidFill>
                  <a:srgbClr val="2B001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itd.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4150" y="3572509"/>
            <a:ext cx="6416040" cy="3069590"/>
            <a:chOff x="2724150" y="3572509"/>
            <a:chExt cx="6416040" cy="3069590"/>
          </a:xfrm>
        </p:grpSpPr>
        <p:sp>
          <p:nvSpPr>
            <p:cNvPr id="4" name="object 4"/>
            <p:cNvSpPr/>
            <p:nvPr/>
          </p:nvSpPr>
          <p:spPr>
            <a:xfrm>
              <a:off x="6438900" y="3572509"/>
              <a:ext cx="2701290" cy="30695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4150" y="4448809"/>
              <a:ext cx="3714750" cy="2192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7544434" cy="268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273685" indent="-3416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Ove supstance su na površini Zemlje potpuno </a:t>
            </a:r>
            <a:r>
              <a:rPr sz="2800" b="1" spc="-5" dirty="0">
                <a:solidFill>
                  <a:srgbClr val="5D10A5"/>
                </a:solidFill>
                <a:latin typeface="Times New Roman"/>
                <a:cs typeface="Times New Roman"/>
              </a:rPr>
              <a:t> neškodljive </a:t>
            </a:r>
            <a:r>
              <a:rPr sz="2800" b="1" dirty="0">
                <a:latin typeface="Times New Roman"/>
                <a:cs typeface="Times New Roman"/>
              </a:rPr>
              <a:t>ali i veoma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DC4713"/>
                </a:solidFill>
                <a:latin typeface="Times New Roman"/>
                <a:cs typeface="Times New Roman"/>
              </a:rPr>
              <a:t>postojane</a:t>
            </a:r>
            <a:endParaRPr sz="2800">
              <a:latin typeface="Times New Roman"/>
              <a:cs typeface="Times New Roman"/>
            </a:endParaRPr>
          </a:p>
          <a:p>
            <a:pPr marL="354330" marR="5080" indent="-341630">
              <a:lnSpc>
                <a:spcPct val="99900"/>
              </a:lnSpc>
              <a:spcBef>
                <a:spcPts val="8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Kako </a:t>
            </a:r>
            <a:r>
              <a:rPr sz="2800" b="1" dirty="0">
                <a:latin typeface="Times New Roman"/>
                <a:cs typeface="Times New Roman"/>
              </a:rPr>
              <a:t>imaju malu </a:t>
            </a:r>
            <a:r>
              <a:rPr sz="2800" b="1" spc="-5" dirty="0">
                <a:latin typeface="Times New Roman"/>
                <a:cs typeface="Times New Roman"/>
              </a:rPr>
              <a:t>specifičnu </a:t>
            </a:r>
            <a:r>
              <a:rPr sz="2800" b="1" spc="-10" dirty="0">
                <a:latin typeface="Times New Roman"/>
                <a:cs typeface="Times New Roman"/>
              </a:rPr>
              <a:t>težinu </a:t>
            </a:r>
            <a:r>
              <a:rPr sz="2800" b="1" dirty="0">
                <a:latin typeface="Times New Roman"/>
                <a:cs typeface="Times New Roman"/>
              </a:rPr>
              <a:t>i </a:t>
            </a:r>
            <a:r>
              <a:rPr sz="2800" b="1" spc="-10" dirty="0">
                <a:latin typeface="Times New Roman"/>
                <a:cs typeface="Times New Roman"/>
              </a:rPr>
              <a:t>lakši </a:t>
            </a:r>
            <a:r>
              <a:rPr sz="2800" b="1" spc="-5" dirty="0">
                <a:latin typeface="Times New Roman"/>
                <a:cs typeface="Times New Roman"/>
              </a:rPr>
              <a:t>su </a:t>
            </a:r>
            <a:r>
              <a:rPr sz="2800" b="1" dirty="0">
                <a:latin typeface="Times New Roman"/>
                <a:cs typeface="Times New Roman"/>
              </a:rPr>
              <a:t>od  </a:t>
            </a:r>
            <a:r>
              <a:rPr sz="2800" b="1" spc="-10" dirty="0">
                <a:latin typeface="Times New Roman"/>
                <a:cs typeface="Times New Roman"/>
              </a:rPr>
              <a:t>vazduha </a:t>
            </a:r>
            <a:r>
              <a:rPr sz="2800" b="1" dirty="0">
                <a:latin typeface="Times New Roman"/>
                <a:cs typeface="Times New Roman"/>
              </a:rPr>
              <a:t>oni se </a:t>
            </a:r>
            <a:r>
              <a:rPr sz="2800" b="1" spc="-5" dirty="0">
                <a:latin typeface="Times New Roman"/>
                <a:cs typeface="Times New Roman"/>
              </a:rPr>
              <a:t>bez problema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probijaju do 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viših 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slojeva atmosfere </a:t>
            </a:r>
            <a:r>
              <a:rPr sz="2800" b="1" dirty="0">
                <a:latin typeface="Times New Roman"/>
                <a:cs typeface="Times New Roman"/>
              </a:rPr>
              <a:t>gde </a:t>
            </a:r>
            <a:r>
              <a:rPr sz="2800" b="1" spc="-5" dirty="0">
                <a:latin typeface="Times New Roman"/>
                <a:cs typeface="Times New Roman"/>
              </a:rPr>
              <a:t>se pod uticajem jakog  sunčevog </a:t>
            </a:r>
            <a:r>
              <a:rPr sz="2800" b="1" spc="-10" dirty="0">
                <a:latin typeface="Times New Roman"/>
                <a:cs typeface="Times New Roman"/>
              </a:rPr>
              <a:t>zračenja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DB2200"/>
                </a:solidFill>
                <a:latin typeface="Times New Roman"/>
                <a:cs typeface="Times New Roman"/>
              </a:rPr>
              <a:t>razlažu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9500" y="4074159"/>
            <a:ext cx="1714500" cy="271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4460" y="4460240"/>
            <a:ext cx="4343399" cy="2274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7850505" cy="256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210820" indent="-34163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330" algn="l"/>
              </a:tabLst>
            </a:pPr>
            <a:r>
              <a:rPr sz="3200" b="1" dirty="0">
                <a:latin typeface="Times New Roman"/>
                <a:cs typeface="Times New Roman"/>
              </a:rPr>
              <a:t>Tada se </a:t>
            </a:r>
            <a:r>
              <a:rPr sz="3200" b="1" spc="-5" dirty="0">
                <a:latin typeface="Times New Roman"/>
                <a:cs typeface="Times New Roman"/>
              </a:rPr>
              <a:t>iz </a:t>
            </a:r>
            <a:r>
              <a:rPr sz="3200" b="1" dirty="0">
                <a:latin typeface="Times New Roman"/>
                <a:cs typeface="Times New Roman"/>
              </a:rPr>
              <a:t>ovih supstanci izdvajaju </a:t>
            </a:r>
            <a:r>
              <a:rPr sz="3200" b="1" spc="5" dirty="0">
                <a:solidFill>
                  <a:srgbClr val="5D10A5"/>
                </a:solidFill>
                <a:latin typeface="Times New Roman"/>
                <a:cs typeface="Times New Roman"/>
              </a:rPr>
              <a:t>atomi  </a:t>
            </a:r>
            <a:r>
              <a:rPr sz="3200" b="1" dirty="0">
                <a:solidFill>
                  <a:srgbClr val="5D10A5"/>
                </a:solidFill>
                <a:latin typeface="Times New Roman"/>
                <a:cs typeface="Times New Roman"/>
              </a:rPr>
              <a:t>hlora i </a:t>
            </a:r>
            <a:r>
              <a:rPr sz="3200" b="1" spc="5" dirty="0">
                <a:solidFill>
                  <a:srgbClr val="5D10A5"/>
                </a:solidFill>
                <a:latin typeface="Times New Roman"/>
                <a:cs typeface="Times New Roman"/>
              </a:rPr>
              <a:t>broma </a:t>
            </a:r>
            <a:r>
              <a:rPr sz="3200" b="1" spc="-5" dirty="0">
                <a:latin typeface="Times New Roman"/>
                <a:cs typeface="Times New Roman"/>
              </a:rPr>
              <a:t>koji </a:t>
            </a:r>
            <a:r>
              <a:rPr sz="3200" b="1" dirty="0">
                <a:latin typeface="Times New Roman"/>
                <a:cs typeface="Times New Roman"/>
              </a:rPr>
              <a:t>reaguju sa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molekulima  ozona razlažući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ih</a:t>
            </a:r>
            <a:endParaRPr sz="3200">
              <a:latin typeface="Times New Roman"/>
              <a:cs typeface="Times New Roman"/>
            </a:endParaRPr>
          </a:p>
          <a:p>
            <a:pPr marL="354330" marR="5080" indent="-341630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455930" algn="l"/>
              </a:tabLst>
            </a:pPr>
            <a:r>
              <a:rPr dirty="0"/>
              <a:t>	</a:t>
            </a:r>
            <a:r>
              <a:rPr sz="3200" b="1" dirty="0">
                <a:latin typeface="Times New Roman"/>
                <a:cs typeface="Times New Roman"/>
              </a:rPr>
              <a:t>Jedan </a:t>
            </a:r>
            <a:r>
              <a:rPr sz="3200" b="1" spc="5" dirty="0">
                <a:latin typeface="Times New Roman"/>
                <a:cs typeface="Times New Roman"/>
              </a:rPr>
              <a:t>molekul </a:t>
            </a:r>
            <a:r>
              <a:rPr sz="3200" b="1" dirty="0">
                <a:latin typeface="Times New Roman"/>
                <a:cs typeface="Times New Roman"/>
              </a:rPr>
              <a:t>hlora </a:t>
            </a:r>
            <a:r>
              <a:rPr sz="3200" b="1" spc="5" dirty="0">
                <a:latin typeface="Times New Roman"/>
                <a:cs typeface="Times New Roman"/>
              </a:rPr>
              <a:t>može </a:t>
            </a:r>
            <a:r>
              <a:rPr sz="3200" b="1" dirty="0">
                <a:latin typeface="Times New Roman"/>
                <a:cs typeface="Times New Roman"/>
              </a:rPr>
              <a:t>provesti više od </a:t>
            </a:r>
            <a:r>
              <a:rPr sz="3200" b="1" dirty="0">
                <a:solidFill>
                  <a:srgbClr val="7D002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7D0020"/>
                </a:solidFill>
                <a:latin typeface="Times New Roman"/>
                <a:cs typeface="Times New Roman"/>
              </a:rPr>
              <a:t>sto </a:t>
            </a:r>
            <a:r>
              <a:rPr sz="3200" b="1" dirty="0">
                <a:solidFill>
                  <a:srgbClr val="7D0020"/>
                </a:solidFill>
                <a:latin typeface="Times New Roman"/>
                <a:cs typeface="Times New Roman"/>
              </a:rPr>
              <a:t>godina u </a:t>
            </a:r>
            <a:r>
              <a:rPr sz="3200" b="1" spc="5" dirty="0">
                <a:solidFill>
                  <a:srgbClr val="7D0020"/>
                </a:solidFill>
                <a:latin typeface="Times New Roman"/>
                <a:cs typeface="Times New Roman"/>
              </a:rPr>
              <a:t>atmosferi </a:t>
            </a:r>
            <a:r>
              <a:rPr sz="3200" b="1" dirty="0">
                <a:solidFill>
                  <a:srgbClr val="7D0020"/>
                </a:solidFill>
                <a:latin typeface="Times New Roman"/>
                <a:cs typeface="Times New Roman"/>
              </a:rPr>
              <a:t>uništavajući</a:t>
            </a:r>
            <a:r>
              <a:rPr sz="3200" b="1" spc="-25" dirty="0">
                <a:solidFill>
                  <a:srgbClr val="7D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D0020"/>
                </a:solidFill>
                <a:latin typeface="Times New Roman"/>
                <a:cs typeface="Times New Roman"/>
              </a:rPr>
              <a:t>ozon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7910" y="4292600"/>
            <a:ext cx="6546850" cy="246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789" y="558800"/>
            <a:ext cx="7418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82C9FF"/>
                </a:solidFill>
              </a:rPr>
              <a:t>Posledice </a:t>
            </a:r>
            <a:r>
              <a:rPr sz="3600" spc="-5" dirty="0">
                <a:solidFill>
                  <a:srgbClr val="82C9FF"/>
                </a:solidFill>
              </a:rPr>
              <a:t>oštećenja ozonskog</a:t>
            </a:r>
            <a:r>
              <a:rPr sz="3600" spc="-45" dirty="0">
                <a:solidFill>
                  <a:srgbClr val="82C9FF"/>
                </a:solidFill>
              </a:rPr>
              <a:t> </a:t>
            </a:r>
            <a:r>
              <a:rPr sz="3600" dirty="0">
                <a:solidFill>
                  <a:srgbClr val="82C9FF"/>
                </a:solidFill>
              </a:rPr>
              <a:t>omotača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4669" y="1634490"/>
            <a:ext cx="7905115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00" indent="-3416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Pojava oštećenja </a:t>
            </a:r>
            <a:r>
              <a:rPr sz="2800" b="1" spc="-10" dirty="0">
                <a:latin typeface="Times New Roman"/>
                <a:cs typeface="Times New Roman"/>
              </a:rPr>
              <a:t>ozonskog </a:t>
            </a:r>
            <a:r>
              <a:rPr sz="2800" b="1" dirty="0">
                <a:latin typeface="Times New Roman"/>
                <a:cs typeface="Times New Roman"/>
              </a:rPr>
              <a:t>omotača i </a:t>
            </a:r>
            <a:r>
              <a:rPr sz="2800" b="1" spc="-5" dirty="0">
                <a:latin typeface="Times New Roman"/>
                <a:cs typeface="Times New Roman"/>
              </a:rPr>
              <a:t>njegovog  istanjenja, </a:t>
            </a:r>
            <a:r>
              <a:rPr sz="2800" b="1" spc="-10" dirty="0">
                <a:latin typeface="Times New Roman"/>
                <a:cs typeface="Times New Roman"/>
              </a:rPr>
              <a:t>prouzrokovala </a:t>
            </a:r>
            <a:r>
              <a:rPr sz="2800" b="1" dirty="0">
                <a:latin typeface="Times New Roman"/>
                <a:cs typeface="Times New Roman"/>
              </a:rPr>
              <a:t>je </a:t>
            </a:r>
            <a:r>
              <a:rPr sz="2800" b="1" spc="-5" dirty="0">
                <a:solidFill>
                  <a:srgbClr val="0083D0"/>
                </a:solidFill>
                <a:latin typeface="Times New Roman"/>
                <a:cs typeface="Times New Roman"/>
              </a:rPr>
              <a:t>niz poremećaja  zdravstvenog stanja </a:t>
            </a:r>
            <a:r>
              <a:rPr sz="2800" b="1" spc="-10" dirty="0">
                <a:solidFill>
                  <a:srgbClr val="0083D0"/>
                </a:solidFill>
                <a:latin typeface="Times New Roman"/>
                <a:cs typeface="Times New Roman"/>
              </a:rPr>
              <a:t>kod</a:t>
            </a:r>
            <a:r>
              <a:rPr sz="2800" b="1" dirty="0">
                <a:solidFill>
                  <a:srgbClr val="0083D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83D0"/>
                </a:solidFill>
                <a:latin typeface="Times New Roman"/>
                <a:cs typeface="Times New Roman"/>
              </a:rPr>
              <a:t>ljudi</a:t>
            </a:r>
            <a:endParaRPr sz="2800">
              <a:latin typeface="Times New Roman"/>
              <a:cs typeface="Times New Roman"/>
            </a:endParaRPr>
          </a:p>
          <a:p>
            <a:pPr marL="354330" marR="5080" indent="-341630">
              <a:lnSpc>
                <a:spcPct val="999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dirty="0">
                <a:solidFill>
                  <a:srgbClr val="7D0020"/>
                </a:solidFill>
                <a:latin typeface="Times New Roman"/>
                <a:cs typeface="Times New Roman"/>
              </a:rPr>
              <a:t>Pojačano </a:t>
            </a:r>
            <a:r>
              <a:rPr sz="2800" b="1" spc="-5" dirty="0">
                <a:solidFill>
                  <a:srgbClr val="7D0020"/>
                </a:solidFill>
                <a:latin typeface="Times New Roman"/>
                <a:cs typeface="Times New Roman"/>
              </a:rPr>
              <a:t>ultraljubičasto (UV) </a:t>
            </a:r>
            <a:r>
              <a:rPr sz="2800" b="1" spc="-10" dirty="0">
                <a:solidFill>
                  <a:srgbClr val="7D0020"/>
                </a:solidFill>
                <a:latin typeface="Times New Roman"/>
                <a:cs typeface="Times New Roman"/>
              </a:rPr>
              <a:t>zračenje </a:t>
            </a:r>
            <a:r>
              <a:rPr sz="2800" b="1" spc="-10" dirty="0">
                <a:latin typeface="Times New Roman"/>
                <a:cs typeface="Times New Roman"/>
              </a:rPr>
              <a:t>može  izazvati </a:t>
            </a:r>
            <a:r>
              <a:rPr sz="2800" b="1" spc="-5" dirty="0">
                <a:latin typeface="Times New Roman"/>
                <a:cs typeface="Times New Roman"/>
              </a:rPr>
              <a:t>rak </a:t>
            </a:r>
            <a:r>
              <a:rPr sz="2800" b="1" spc="-15" dirty="0">
                <a:latin typeface="Times New Roman"/>
                <a:cs typeface="Times New Roman"/>
              </a:rPr>
              <a:t>kože, </a:t>
            </a:r>
            <a:r>
              <a:rPr sz="2800" b="1" spc="-10" dirty="0">
                <a:latin typeface="Times New Roman"/>
                <a:cs typeface="Times New Roman"/>
              </a:rPr>
              <a:t>može </a:t>
            </a:r>
            <a:r>
              <a:rPr sz="2800" b="1" dirty="0">
                <a:latin typeface="Times New Roman"/>
                <a:cs typeface="Times New Roman"/>
              </a:rPr>
              <a:t>dovesti to </a:t>
            </a:r>
            <a:r>
              <a:rPr sz="2800" b="1" spc="-5" dirty="0">
                <a:latin typeface="Times New Roman"/>
                <a:cs typeface="Times New Roman"/>
              </a:rPr>
              <a:t>mutacije  genetskog materijala, oštećenja </a:t>
            </a:r>
            <a:r>
              <a:rPr sz="2800" b="1" spc="-10" dirty="0">
                <a:latin typeface="Times New Roman"/>
                <a:cs typeface="Times New Roman"/>
              </a:rPr>
              <a:t>oka, </a:t>
            </a:r>
            <a:r>
              <a:rPr sz="2800" b="1" dirty="0">
                <a:latin typeface="Times New Roman"/>
                <a:cs typeface="Times New Roman"/>
              </a:rPr>
              <a:t>pojave  </a:t>
            </a:r>
            <a:r>
              <a:rPr sz="2800" b="1" spc="-10" dirty="0">
                <a:latin typeface="Times New Roman"/>
                <a:cs typeface="Times New Roman"/>
              </a:rPr>
              <a:t>katarakte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takođe </a:t>
            </a:r>
            <a:r>
              <a:rPr sz="2800" b="1" dirty="0">
                <a:latin typeface="Times New Roman"/>
                <a:cs typeface="Times New Roman"/>
              </a:rPr>
              <a:t>i </a:t>
            </a:r>
            <a:r>
              <a:rPr sz="2800" b="1" spc="-5" dirty="0">
                <a:latin typeface="Times New Roman"/>
                <a:cs typeface="Times New Roman"/>
              </a:rPr>
              <a:t>narušava imuni sistem ljudi </a:t>
            </a:r>
            <a:r>
              <a:rPr sz="2800" b="1" dirty="0">
                <a:latin typeface="Times New Roman"/>
                <a:cs typeface="Times New Roman"/>
              </a:rPr>
              <a:t>i  </a:t>
            </a:r>
            <a:r>
              <a:rPr sz="2800" b="1" spc="-5" dirty="0">
                <a:latin typeface="Times New Roman"/>
                <a:cs typeface="Times New Roman"/>
              </a:rPr>
              <a:t>životinja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70224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Osim na ljude, </a:t>
            </a:r>
            <a:r>
              <a:rPr sz="2800" b="1" spc="-5" dirty="0">
                <a:solidFill>
                  <a:srgbClr val="FF410D"/>
                </a:solidFill>
                <a:latin typeface="Times New Roman"/>
                <a:cs typeface="Times New Roman"/>
              </a:rPr>
              <a:t>UV </a:t>
            </a:r>
            <a:r>
              <a:rPr sz="2800" b="1" spc="-10" dirty="0">
                <a:solidFill>
                  <a:srgbClr val="FF410D"/>
                </a:solidFill>
                <a:latin typeface="Times New Roman"/>
                <a:cs typeface="Times New Roman"/>
              </a:rPr>
              <a:t>zračenje </a:t>
            </a:r>
            <a:r>
              <a:rPr sz="2800" b="1" spc="-5" dirty="0">
                <a:latin typeface="Times New Roman"/>
                <a:cs typeface="Times New Roman"/>
              </a:rPr>
              <a:t>štetno utiče </a:t>
            </a:r>
            <a:r>
              <a:rPr sz="2800" b="1" dirty="0">
                <a:latin typeface="Times New Roman"/>
                <a:cs typeface="Times New Roman"/>
              </a:rPr>
              <a:t>i </a:t>
            </a:r>
            <a:r>
              <a:rPr sz="2800" b="1" spc="-5" dirty="0">
                <a:latin typeface="Times New Roman"/>
                <a:cs typeface="Times New Roman"/>
              </a:rPr>
              <a:t>na </a:t>
            </a:r>
            <a:r>
              <a:rPr sz="2800" b="1" spc="-5" dirty="0">
                <a:solidFill>
                  <a:srgbClr val="0044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4485"/>
                </a:solidFill>
                <a:latin typeface="Times New Roman"/>
                <a:cs typeface="Times New Roman"/>
              </a:rPr>
              <a:t>ostatak</a:t>
            </a:r>
            <a:r>
              <a:rPr sz="2800" b="1" spc="-35" dirty="0">
                <a:solidFill>
                  <a:srgbClr val="00448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4485"/>
                </a:solidFill>
                <a:latin typeface="Times New Roman"/>
                <a:cs typeface="Times New Roman"/>
              </a:rPr>
              <a:t>prirode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480440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2589529"/>
            <a:ext cx="8057515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dirty="0"/>
              <a:t>	</a:t>
            </a:r>
            <a:r>
              <a:rPr sz="2800" b="1" spc="-5" dirty="0">
                <a:latin typeface="Times New Roman"/>
                <a:cs typeface="Times New Roman"/>
              </a:rPr>
              <a:t>Na </a:t>
            </a:r>
            <a:r>
              <a:rPr sz="2800" b="1" spc="-5" dirty="0">
                <a:solidFill>
                  <a:srgbClr val="0083D0"/>
                </a:solidFill>
                <a:latin typeface="Times New Roman"/>
                <a:cs typeface="Times New Roman"/>
              </a:rPr>
              <a:t>vodene ekosisteme </a:t>
            </a:r>
            <a:r>
              <a:rPr sz="2800" b="1" spc="-5" dirty="0">
                <a:latin typeface="Times New Roman"/>
                <a:cs typeface="Times New Roman"/>
              </a:rPr>
              <a:t>utiče tako što </a:t>
            </a:r>
            <a:r>
              <a:rPr sz="2800" b="1" dirty="0">
                <a:latin typeface="Times New Roman"/>
                <a:cs typeface="Times New Roman"/>
              </a:rPr>
              <a:t>ograničava  </a:t>
            </a:r>
            <a:r>
              <a:rPr sz="2800" b="1" spc="-5" dirty="0">
                <a:latin typeface="Times New Roman"/>
                <a:cs typeface="Times New Roman"/>
              </a:rPr>
              <a:t>proizvodnju fitoplanktona </a:t>
            </a:r>
            <a:r>
              <a:rPr sz="2800" b="1" dirty="0">
                <a:latin typeface="Times New Roman"/>
                <a:cs typeface="Times New Roman"/>
              </a:rPr>
              <a:t>i </a:t>
            </a:r>
            <a:r>
              <a:rPr sz="2800" b="1" spc="-5" dirty="0">
                <a:latin typeface="Times New Roman"/>
                <a:cs typeface="Times New Roman"/>
              </a:rPr>
              <a:t>zooplanktona </a:t>
            </a:r>
            <a:r>
              <a:rPr sz="2800" b="1" dirty="0">
                <a:latin typeface="Times New Roman"/>
                <a:cs typeface="Times New Roman"/>
              </a:rPr>
              <a:t>(glavne  </a:t>
            </a:r>
            <a:r>
              <a:rPr sz="2800" b="1" spc="-10" dirty="0">
                <a:latin typeface="Times New Roman"/>
                <a:cs typeface="Times New Roman"/>
              </a:rPr>
              <a:t>karike </a:t>
            </a:r>
            <a:r>
              <a:rPr sz="2800" b="1" dirty="0">
                <a:latin typeface="Times New Roman"/>
                <a:cs typeface="Times New Roman"/>
              </a:rPr>
              <a:t>u </a:t>
            </a:r>
            <a:r>
              <a:rPr sz="2800" b="1" spc="-10" dirty="0">
                <a:latin typeface="Times New Roman"/>
                <a:cs typeface="Times New Roman"/>
              </a:rPr>
              <a:t>okeanskom </a:t>
            </a:r>
            <a:r>
              <a:rPr sz="2800" b="1" spc="-5" dirty="0">
                <a:latin typeface="Times New Roman"/>
                <a:cs typeface="Times New Roman"/>
              </a:rPr>
              <a:t>lancu ishrane) </a:t>
            </a:r>
            <a:r>
              <a:rPr sz="2800" b="1" dirty="0">
                <a:latin typeface="Times New Roman"/>
                <a:cs typeface="Times New Roman"/>
              </a:rPr>
              <a:t>i </a:t>
            </a:r>
            <a:r>
              <a:rPr sz="2800" b="1" spc="-5" dirty="0">
                <a:latin typeface="Times New Roman"/>
                <a:cs typeface="Times New Roman"/>
              </a:rPr>
              <a:t>nanosi štetu </a:t>
            </a:r>
            <a:r>
              <a:rPr sz="2800" b="1" dirty="0">
                <a:latin typeface="Times New Roman"/>
                <a:cs typeface="Times New Roman"/>
              </a:rPr>
              <a:t>u  </a:t>
            </a:r>
            <a:r>
              <a:rPr sz="2800" b="1" spc="-5" dirty="0">
                <a:latin typeface="Times New Roman"/>
                <a:cs typeface="Times New Roman"/>
              </a:rPr>
              <a:t>ranim fazama </a:t>
            </a:r>
            <a:r>
              <a:rPr sz="2800" b="1" spc="-10" dirty="0">
                <a:latin typeface="Times New Roman"/>
                <a:cs typeface="Times New Roman"/>
              </a:rPr>
              <a:t>razvoja </a:t>
            </a:r>
            <a:r>
              <a:rPr sz="2800" b="1" spc="-5" dirty="0">
                <a:latin typeface="Times New Roman"/>
                <a:cs typeface="Times New Roman"/>
              </a:rPr>
              <a:t>riba, rakova, vodozemaca </a:t>
            </a:r>
            <a:r>
              <a:rPr sz="2800" b="1" dirty="0">
                <a:latin typeface="Times New Roman"/>
                <a:cs typeface="Times New Roman"/>
              </a:rPr>
              <a:t>i  </a:t>
            </a:r>
            <a:r>
              <a:rPr sz="2800" b="1" spc="-5" dirty="0">
                <a:latin typeface="Times New Roman"/>
                <a:cs typeface="Times New Roman"/>
              </a:rPr>
              <a:t>drugih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vrsta</a:t>
            </a:r>
            <a:endParaRPr sz="2800">
              <a:latin typeface="Times New Roman"/>
              <a:cs typeface="Times New Roman"/>
            </a:endParaRPr>
          </a:p>
          <a:p>
            <a:pPr marL="354330" marR="63500" indent="87630">
              <a:lnSpc>
                <a:spcPct val="100000"/>
              </a:lnSpc>
              <a:spcBef>
                <a:spcPts val="800"/>
              </a:spcBef>
            </a:pPr>
            <a:r>
              <a:rPr sz="2800" b="1" spc="-5" dirty="0">
                <a:latin typeface="Times New Roman"/>
                <a:cs typeface="Times New Roman"/>
              </a:rPr>
              <a:t>Kod </a:t>
            </a:r>
            <a:r>
              <a:rPr sz="2800" b="1" spc="-5" dirty="0">
                <a:solidFill>
                  <a:srgbClr val="569C1B"/>
                </a:solidFill>
                <a:latin typeface="Times New Roman"/>
                <a:cs typeface="Times New Roman"/>
              </a:rPr>
              <a:t>kopnenih biljaka </a:t>
            </a:r>
            <a:r>
              <a:rPr sz="2800" b="1" spc="-5" dirty="0">
                <a:latin typeface="Times New Roman"/>
                <a:cs typeface="Times New Roman"/>
              </a:rPr>
              <a:t>utiče </a:t>
            </a:r>
            <a:r>
              <a:rPr sz="2800" b="1" spc="5" dirty="0">
                <a:latin typeface="Times New Roman"/>
                <a:cs typeface="Times New Roman"/>
              </a:rPr>
              <a:t>na </a:t>
            </a:r>
            <a:r>
              <a:rPr sz="2800" b="1" dirty="0">
                <a:latin typeface="Times New Roman"/>
                <a:cs typeface="Times New Roman"/>
              </a:rPr>
              <a:t>njihov </a:t>
            </a:r>
            <a:r>
              <a:rPr sz="2800" b="1" spc="-5" dirty="0">
                <a:latin typeface="Times New Roman"/>
                <a:cs typeface="Times New Roman"/>
              </a:rPr>
              <a:t>rasta, </a:t>
            </a:r>
            <a:r>
              <a:rPr sz="2800" b="1" dirty="0">
                <a:latin typeface="Times New Roman"/>
                <a:cs typeface="Times New Roman"/>
              </a:rPr>
              <a:t>mada  </a:t>
            </a:r>
            <a:r>
              <a:rPr sz="2800" b="1" spc="-5" dirty="0">
                <a:latin typeface="Times New Roman"/>
                <a:cs typeface="Times New Roman"/>
              </a:rPr>
              <a:t>određeni broj vrsta </a:t>
            </a:r>
            <a:r>
              <a:rPr sz="2800" b="1" dirty="0">
                <a:latin typeface="Times New Roman"/>
                <a:cs typeface="Times New Roman"/>
              </a:rPr>
              <a:t>ima </a:t>
            </a:r>
            <a:r>
              <a:rPr sz="2800" b="1" spc="-5" dirty="0">
                <a:latin typeface="Times New Roman"/>
                <a:cs typeface="Times New Roman"/>
              </a:rPr>
              <a:t>sposobnost  prilagođavanja povećanom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zračenju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20" y="558800"/>
            <a:ext cx="4707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940D"/>
                </a:solidFill>
              </a:rPr>
              <a:t>Šta </a:t>
            </a:r>
            <a:r>
              <a:rPr sz="3600" dirty="0">
                <a:solidFill>
                  <a:srgbClr val="FF940D"/>
                </a:solidFill>
              </a:rPr>
              <a:t>mi </a:t>
            </a:r>
            <a:r>
              <a:rPr sz="3600" spc="-5" dirty="0">
                <a:solidFill>
                  <a:srgbClr val="FF940D"/>
                </a:solidFill>
              </a:rPr>
              <a:t>možemo</a:t>
            </a:r>
            <a:r>
              <a:rPr sz="3600" spc="-70" dirty="0">
                <a:solidFill>
                  <a:srgbClr val="FF940D"/>
                </a:solidFill>
              </a:rPr>
              <a:t> </a:t>
            </a:r>
            <a:r>
              <a:rPr sz="3600" spc="-5" dirty="0">
                <a:solidFill>
                  <a:srgbClr val="FF940D"/>
                </a:solidFill>
              </a:rPr>
              <a:t>uraditi?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4669" y="1634490"/>
            <a:ext cx="7554595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Postoji niz </a:t>
            </a:r>
            <a:r>
              <a:rPr sz="2800" b="1" spc="-10" dirty="0">
                <a:latin typeface="Times New Roman"/>
                <a:cs typeface="Times New Roman"/>
              </a:rPr>
              <a:t>preporuka </a:t>
            </a:r>
            <a:r>
              <a:rPr sz="2800" b="1" spc="-5" dirty="0">
                <a:latin typeface="Times New Roman"/>
                <a:cs typeface="Times New Roman"/>
              </a:rPr>
              <a:t>kojih bismo trebalo da se  pridržavamo</a:t>
            </a:r>
            <a:endParaRPr sz="2800">
              <a:latin typeface="Times New Roman"/>
              <a:cs typeface="Times New Roman"/>
            </a:endParaRPr>
          </a:p>
          <a:p>
            <a:pPr marL="354330" marR="267970" indent="-341630">
              <a:lnSpc>
                <a:spcPct val="99900"/>
              </a:lnSpc>
              <a:spcBef>
                <a:spcPts val="8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Za </a:t>
            </a:r>
            <a:r>
              <a:rPr sz="2800" b="1" spc="-5" dirty="0">
                <a:latin typeface="Times New Roman"/>
                <a:cs typeface="Times New Roman"/>
              </a:rPr>
              <a:t>održavanje </a:t>
            </a:r>
            <a:r>
              <a:rPr sz="2800" b="1" dirty="0">
                <a:latin typeface="Times New Roman"/>
                <a:cs typeface="Times New Roman"/>
              </a:rPr>
              <a:t>domaćinstava </a:t>
            </a:r>
            <a:r>
              <a:rPr sz="2800" b="1" spc="-10" dirty="0">
                <a:latin typeface="Times New Roman"/>
                <a:cs typeface="Times New Roman"/>
              </a:rPr>
              <a:t>treba </a:t>
            </a:r>
            <a:r>
              <a:rPr sz="2800" b="1" spc="-5" dirty="0">
                <a:latin typeface="Times New Roman"/>
                <a:cs typeface="Times New Roman"/>
              </a:rPr>
              <a:t>odabrati  </a:t>
            </a:r>
            <a:r>
              <a:rPr sz="2800" b="1" spc="-10" dirty="0">
                <a:latin typeface="Times New Roman"/>
                <a:cs typeface="Times New Roman"/>
              </a:rPr>
              <a:t>proizvode </a:t>
            </a:r>
            <a:r>
              <a:rPr sz="2800" b="1" spc="-5" dirty="0">
                <a:latin typeface="Times New Roman"/>
                <a:cs typeface="Times New Roman"/>
              </a:rPr>
              <a:t>sa natpisima </a:t>
            </a:r>
            <a:r>
              <a:rPr sz="2800" b="1" dirty="0">
                <a:solidFill>
                  <a:srgbClr val="C4000A"/>
                </a:solidFill>
                <a:latin typeface="Times New Roman"/>
                <a:cs typeface="Times New Roman"/>
              </a:rPr>
              <a:t>toxic </a:t>
            </a:r>
            <a:r>
              <a:rPr sz="2800" b="1" spc="-5" dirty="0">
                <a:solidFill>
                  <a:srgbClr val="C4000A"/>
                </a:solidFill>
                <a:latin typeface="Times New Roman"/>
                <a:cs typeface="Times New Roman"/>
              </a:rPr>
              <a:t>free </a:t>
            </a:r>
            <a:r>
              <a:rPr sz="2800" b="1" dirty="0">
                <a:latin typeface="Times New Roman"/>
                <a:cs typeface="Times New Roman"/>
              </a:rPr>
              <a:t>ili </a:t>
            </a:r>
            <a:r>
              <a:rPr sz="2800" b="1" spc="-5" dirty="0">
                <a:latin typeface="Times New Roman"/>
                <a:cs typeface="Times New Roman"/>
              </a:rPr>
              <a:t>prirodni  proizvodi, </a:t>
            </a:r>
            <a:r>
              <a:rPr sz="2800" b="1" spc="-10" dirty="0">
                <a:latin typeface="Times New Roman"/>
                <a:cs typeface="Times New Roman"/>
              </a:rPr>
              <a:t>pri izboru </a:t>
            </a:r>
            <a:r>
              <a:rPr sz="2800" b="1" spc="-5" dirty="0">
                <a:latin typeface="Times New Roman"/>
                <a:cs typeface="Times New Roman"/>
              </a:rPr>
              <a:t>dezodoranasa, lakova </a:t>
            </a:r>
            <a:r>
              <a:rPr sz="2800" b="1" spc="-15" dirty="0">
                <a:latin typeface="Times New Roman"/>
                <a:cs typeface="Times New Roman"/>
              </a:rPr>
              <a:t>za  </a:t>
            </a:r>
            <a:r>
              <a:rPr sz="2800" b="1" spc="-10" dirty="0">
                <a:latin typeface="Times New Roman"/>
                <a:cs typeface="Times New Roman"/>
              </a:rPr>
              <a:t>kosu </a:t>
            </a:r>
            <a:r>
              <a:rPr sz="2800" b="1" dirty="0">
                <a:latin typeface="Times New Roman"/>
                <a:cs typeface="Times New Roman"/>
              </a:rPr>
              <a:t>i </a:t>
            </a:r>
            <a:r>
              <a:rPr sz="2800" b="1" spc="-5" dirty="0">
                <a:latin typeface="Times New Roman"/>
                <a:cs typeface="Times New Roman"/>
              </a:rPr>
              <a:t>sličnih sprejeva </a:t>
            </a:r>
            <a:r>
              <a:rPr sz="2800" b="1" dirty="0">
                <a:latin typeface="Times New Roman"/>
                <a:cs typeface="Times New Roman"/>
              </a:rPr>
              <a:t>naš </a:t>
            </a:r>
            <a:r>
              <a:rPr sz="2800" b="1" spc="-10" dirty="0">
                <a:latin typeface="Times New Roman"/>
                <a:cs typeface="Times New Roman"/>
              </a:rPr>
              <a:t>izbor </a:t>
            </a:r>
            <a:r>
              <a:rPr sz="2800" b="1" spc="5" dirty="0">
                <a:latin typeface="Times New Roman"/>
                <a:cs typeface="Times New Roman"/>
              </a:rPr>
              <a:t>bi </a:t>
            </a:r>
            <a:r>
              <a:rPr sz="2800" b="1" spc="-5" dirty="0">
                <a:latin typeface="Times New Roman"/>
                <a:cs typeface="Times New Roman"/>
              </a:rPr>
              <a:t>trebalo da  budu </a:t>
            </a:r>
            <a:r>
              <a:rPr sz="2800" b="1" dirty="0">
                <a:latin typeface="Times New Roman"/>
                <a:cs typeface="Times New Roman"/>
              </a:rPr>
              <a:t>oni </a:t>
            </a:r>
            <a:r>
              <a:rPr sz="2800" b="1" spc="-5" dirty="0">
                <a:latin typeface="Times New Roman"/>
                <a:cs typeface="Times New Roman"/>
              </a:rPr>
              <a:t>sa </a:t>
            </a:r>
            <a:r>
              <a:rPr sz="2800" b="1" spc="-10" dirty="0">
                <a:latin typeface="Times New Roman"/>
                <a:cs typeface="Times New Roman"/>
              </a:rPr>
              <a:t>oznakama </a:t>
            </a:r>
            <a:r>
              <a:rPr sz="2800" b="1" spc="-10" dirty="0">
                <a:solidFill>
                  <a:srgbClr val="C4000A"/>
                </a:solidFill>
                <a:latin typeface="Times New Roman"/>
                <a:cs typeface="Times New Roman"/>
              </a:rPr>
              <a:t>ozone </a:t>
            </a:r>
            <a:r>
              <a:rPr sz="2800" b="1" spc="-5" dirty="0">
                <a:solidFill>
                  <a:srgbClr val="C4000A"/>
                </a:solidFill>
                <a:latin typeface="Times New Roman"/>
                <a:cs typeface="Times New Roman"/>
              </a:rPr>
              <a:t>friendly</a:t>
            </a:r>
            <a:r>
              <a:rPr sz="2800" b="1" spc="-5" dirty="0">
                <a:latin typeface="Times New Roman"/>
                <a:cs typeface="Times New Roman"/>
              </a:rPr>
              <a:t>, </a:t>
            </a:r>
            <a:r>
              <a:rPr sz="2800" b="1" spc="-10" dirty="0">
                <a:latin typeface="Times New Roman"/>
                <a:cs typeface="Times New Roman"/>
              </a:rPr>
              <a:t>koji  </a:t>
            </a:r>
            <a:r>
              <a:rPr sz="2800" b="1" spc="-5" dirty="0">
                <a:latin typeface="Times New Roman"/>
                <a:cs typeface="Times New Roman"/>
              </a:rPr>
              <a:t>označavaju da </a:t>
            </a:r>
            <a:r>
              <a:rPr sz="2800" b="1" dirty="0">
                <a:latin typeface="Times New Roman"/>
                <a:cs typeface="Times New Roman"/>
              </a:rPr>
              <a:t>oni </a:t>
            </a:r>
            <a:r>
              <a:rPr sz="2800" b="1" spc="-5" dirty="0">
                <a:latin typeface="Times New Roman"/>
                <a:cs typeface="Times New Roman"/>
              </a:rPr>
              <a:t>nemaju štetne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CFC-e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039" y="497840"/>
            <a:ext cx="2913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Šta je</a:t>
            </a:r>
            <a:r>
              <a:rPr sz="4400" spc="-75" dirty="0"/>
              <a:t> </a:t>
            </a:r>
            <a:r>
              <a:rPr sz="4400" spc="-5" dirty="0"/>
              <a:t>ozon?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634490"/>
            <a:ext cx="7450455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Ozon je </a:t>
            </a:r>
            <a:r>
              <a:rPr sz="3200" b="1" dirty="0">
                <a:latin typeface="Times New Roman"/>
                <a:cs typeface="Times New Roman"/>
              </a:rPr>
              <a:t>gas bledoplave boje, </a:t>
            </a:r>
            <a:r>
              <a:rPr sz="3200" b="1" dirty="0">
                <a:solidFill>
                  <a:srgbClr val="00007F"/>
                </a:solidFill>
                <a:latin typeface="Times New Roman"/>
                <a:cs typeface="Times New Roman"/>
              </a:rPr>
              <a:t>troatomni  </a:t>
            </a:r>
            <a:r>
              <a:rPr sz="32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oblik kiseonika </a:t>
            </a:r>
            <a:r>
              <a:rPr sz="3200" b="1" spc="-5" dirty="0">
                <a:latin typeface="Times New Roman"/>
                <a:cs typeface="Times New Roman"/>
              </a:rPr>
              <a:t>(</a:t>
            </a:r>
            <a:r>
              <a:rPr sz="32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00007F"/>
                </a:solidFill>
                <a:latin typeface="DejaVu Sans"/>
                <a:cs typeface="DejaVu Sans"/>
              </a:rPr>
              <a:t>ᵌ</a:t>
            </a:r>
            <a:r>
              <a:rPr sz="3200" b="1" spc="-5" dirty="0">
                <a:latin typeface="Times New Roman"/>
                <a:cs typeface="Times New Roman"/>
              </a:rPr>
              <a:t>), čiji </a:t>
            </a:r>
            <a:r>
              <a:rPr sz="3200" b="1" dirty="0">
                <a:latin typeface="Times New Roman"/>
                <a:cs typeface="Times New Roman"/>
              </a:rPr>
              <a:t>molekul </a:t>
            </a:r>
            <a:r>
              <a:rPr sz="3200" b="1" spc="5" dirty="0">
                <a:latin typeface="Times New Roman"/>
                <a:cs typeface="Times New Roman"/>
              </a:rPr>
              <a:t>umesto  </a:t>
            </a:r>
            <a:r>
              <a:rPr sz="3200" b="1" dirty="0">
                <a:latin typeface="Times New Roman"/>
                <a:cs typeface="Times New Roman"/>
              </a:rPr>
              <a:t>uobičajena </a:t>
            </a:r>
            <a:r>
              <a:rPr sz="3200" b="1" spc="5" dirty="0">
                <a:latin typeface="Times New Roman"/>
                <a:cs typeface="Times New Roman"/>
              </a:rPr>
              <a:t>dva, ima </a:t>
            </a:r>
            <a:r>
              <a:rPr sz="3200" b="1" dirty="0">
                <a:latin typeface="Times New Roman"/>
                <a:cs typeface="Times New Roman"/>
              </a:rPr>
              <a:t>tri </a:t>
            </a:r>
            <a:r>
              <a:rPr sz="3200" b="1" spc="5" dirty="0">
                <a:latin typeface="Times New Roman"/>
                <a:cs typeface="Times New Roman"/>
              </a:rPr>
              <a:t>atoma </a:t>
            </a:r>
            <a:r>
              <a:rPr sz="3200" b="1" dirty="0">
                <a:latin typeface="Times New Roman"/>
                <a:cs typeface="Times New Roman"/>
              </a:rPr>
              <a:t>ovog  hemijskog elementa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79" y="3736340"/>
            <a:ext cx="8925560" cy="305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8789" y="720090"/>
            <a:ext cx="3209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46B7B7"/>
                </a:solidFill>
                <a:latin typeface="Schoolbook Uralic"/>
                <a:cs typeface="Schoolbook Uralic"/>
              </a:rPr>
              <a:t>HVALA </a:t>
            </a:r>
            <a:r>
              <a:rPr dirty="0">
                <a:solidFill>
                  <a:srgbClr val="46B7B7"/>
                </a:solidFill>
                <a:latin typeface="Schoolbook Uralic"/>
                <a:cs typeface="Schoolbook Uralic"/>
              </a:rPr>
              <a:t>NA</a:t>
            </a:r>
            <a:r>
              <a:rPr spc="-80" dirty="0">
                <a:solidFill>
                  <a:srgbClr val="46B7B7"/>
                </a:solidFill>
                <a:latin typeface="Schoolbook Uralic"/>
                <a:cs typeface="Schoolbook Uralic"/>
              </a:rPr>
              <a:t> </a:t>
            </a:r>
            <a:r>
              <a:rPr spc="-70" dirty="0">
                <a:solidFill>
                  <a:srgbClr val="46B7B7"/>
                </a:solidFill>
                <a:latin typeface="Schoolbook Uralic"/>
                <a:cs typeface="Schoolbook Uralic"/>
              </a:rPr>
              <a:t>PAŽNJI!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989" y="497840"/>
            <a:ext cx="34563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Kako</a:t>
            </a:r>
            <a:r>
              <a:rPr sz="4400" spc="-60" dirty="0"/>
              <a:t> </a:t>
            </a:r>
            <a:r>
              <a:rPr sz="4400" spc="-5" dirty="0"/>
              <a:t>nastaje?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634490"/>
            <a:ext cx="7995284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70230" indent="-3416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Nastaje </a:t>
            </a:r>
            <a:r>
              <a:rPr sz="2800" b="1" dirty="0">
                <a:latin typeface="Times New Roman"/>
                <a:cs typeface="Times New Roman"/>
              </a:rPr>
              <a:t>u </a:t>
            </a:r>
            <a:r>
              <a:rPr sz="2800" b="1" dirty="0">
                <a:solidFill>
                  <a:srgbClr val="5D10A5"/>
                </a:solidFill>
                <a:latin typeface="Times New Roman"/>
                <a:cs typeface="Times New Roman"/>
              </a:rPr>
              <a:t>gornjim </a:t>
            </a:r>
            <a:r>
              <a:rPr sz="2800" b="1" spc="-5" dirty="0">
                <a:solidFill>
                  <a:srgbClr val="5D10A5"/>
                </a:solidFill>
                <a:latin typeface="Times New Roman"/>
                <a:cs typeface="Times New Roman"/>
              </a:rPr>
              <a:t>slojevima atmosfere </a:t>
            </a:r>
            <a:r>
              <a:rPr sz="2800" b="1" spc="-5" dirty="0">
                <a:latin typeface="Times New Roman"/>
                <a:cs typeface="Times New Roman"/>
              </a:rPr>
              <a:t>pod  </a:t>
            </a:r>
            <a:r>
              <a:rPr sz="2800" b="1" spc="-10" dirty="0">
                <a:latin typeface="Times New Roman"/>
                <a:cs typeface="Times New Roman"/>
              </a:rPr>
              <a:t>snažnim </a:t>
            </a:r>
            <a:r>
              <a:rPr sz="2800" b="1" spc="-5" dirty="0">
                <a:latin typeface="Times New Roman"/>
                <a:cs typeface="Times New Roman"/>
              </a:rPr>
              <a:t>dejstvo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ultraljubičastog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zračenja koje 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dolazi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Sunca</a:t>
            </a:r>
            <a:endParaRPr sz="2800">
              <a:latin typeface="Times New Roman"/>
              <a:cs typeface="Times New Roman"/>
            </a:endParaRPr>
          </a:p>
          <a:p>
            <a:pPr marL="354330" marR="5080" indent="-341630">
              <a:lnSpc>
                <a:spcPct val="99900"/>
              </a:lnSpc>
              <a:spcBef>
                <a:spcPts val="800"/>
              </a:spcBef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dirty="0"/>
              <a:t>	</a:t>
            </a:r>
            <a:r>
              <a:rPr sz="2800" b="1" spc="-5" dirty="0">
                <a:latin typeface="Times New Roman"/>
                <a:cs typeface="Times New Roman"/>
              </a:rPr>
              <a:t>Sunčevo </a:t>
            </a:r>
            <a:r>
              <a:rPr sz="2800" b="1" spc="-10" dirty="0">
                <a:latin typeface="Times New Roman"/>
                <a:cs typeface="Times New Roman"/>
              </a:rPr>
              <a:t>zračenje </a:t>
            </a:r>
            <a:r>
              <a:rPr sz="2800" b="1" spc="-10" dirty="0">
                <a:solidFill>
                  <a:srgbClr val="0066CC"/>
                </a:solidFill>
                <a:latin typeface="Times New Roman"/>
                <a:cs typeface="Times New Roman"/>
              </a:rPr>
              <a:t>razbija </a:t>
            </a:r>
            <a:r>
              <a:rPr sz="2800" b="1" spc="-5" dirty="0">
                <a:solidFill>
                  <a:srgbClr val="0066CC"/>
                </a:solidFill>
                <a:latin typeface="Times New Roman"/>
                <a:cs typeface="Times New Roman"/>
              </a:rPr>
              <a:t>“normalne”  (dvoatomske) molekule kiseonika</a:t>
            </a:r>
            <a:r>
              <a:rPr sz="2800" b="1" spc="-5" dirty="0">
                <a:latin typeface="Times New Roman"/>
                <a:cs typeface="Times New Roman"/>
              </a:rPr>
              <a:t>,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otpuštajući 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slobodne atome</a:t>
            </a:r>
            <a:r>
              <a:rPr sz="2800" b="1" dirty="0">
                <a:latin typeface="Times New Roman"/>
                <a:cs typeface="Times New Roman"/>
              </a:rPr>
              <a:t>, od </a:t>
            </a:r>
            <a:r>
              <a:rPr sz="2800" b="1" spc="-5" dirty="0">
                <a:latin typeface="Times New Roman"/>
                <a:cs typeface="Times New Roman"/>
              </a:rPr>
              <a:t>kojih se </a:t>
            </a:r>
            <a:r>
              <a:rPr sz="2800" b="1" spc="-10" dirty="0">
                <a:latin typeface="Times New Roman"/>
                <a:cs typeface="Times New Roman"/>
              </a:rPr>
              <a:t>neki </a:t>
            </a:r>
            <a:r>
              <a:rPr sz="2800" b="1" spc="-10" dirty="0">
                <a:solidFill>
                  <a:srgbClr val="0066CC"/>
                </a:solidFill>
                <a:latin typeface="Times New Roman"/>
                <a:cs typeface="Times New Roman"/>
              </a:rPr>
              <a:t>vezuju </a:t>
            </a:r>
            <a:r>
              <a:rPr sz="2800" b="1" spc="-5" dirty="0">
                <a:solidFill>
                  <a:srgbClr val="0066CC"/>
                </a:solidFill>
                <a:latin typeface="Times New Roman"/>
                <a:cs typeface="Times New Roman"/>
              </a:rPr>
              <a:t>sa drugim  molekulima </a:t>
            </a:r>
            <a:r>
              <a:rPr sz="2800" b="1" spc="-10" dirty="0">
                <a:solidFill>
                  <a:srgbClr val="0066CC"/>
                </a:solidFill>
                <a:latin typeface="Times New Roman"/>
                <a:cs typeface="Times New Roman"/>
              </a:rPr>
              <a:t>kiseonika </a:t>
            </a:r>
            <a:r>
              <a:rPr sz="2800" b="1" spc="-10" dirty="0">
                <a:latin typeface="Times New Roman"/>
                <a:cs typeface="Times New Roman"/>
              </a:rPr>
              <a:t>koji </a:t>
            </a:r>
            <a:r>
              <a:rPr sz="2800" b="1" spc="-5" dirty="0">
                <a:latin typeface="Times New Roman"/>
                <a:cs typeface="Times New Roman"/>
              </a:rPr>
              <a:t>nisu </a:t>
            </a:r>
            <a:r>
              <a:rPr sz="2800" b="1" spc="-10" dirty="0">
                <a:latin typeface="Times New Roman"/>
                <a:cs typeface="Times New Roman"/>
              </a:rPr>
              <a:t>razloženi,  </a:t>
            </a:r>
            <a:r>
              <a:rPr sz="2800" b="1" spc="-5" dirty="0">
                <a:latin typeface="Times New Roman"/>
                <a:cs typeface="Times New Roman"/>
              </a:rPr>
              <a:t>stvarajući molekule </a:t>
            </a:r>
            <a:r>
              <a:rPr sz="2800" b="1" spc="-5" dirty="0">
                <a:solidFill>
                  <a:srgbClr val="C4000A"/>
                </a:solidFill>
                <a:latin typeface="Times New Roman"/>
                <a:cs typeface="Times New Roman"/>
              </a:rPr>
              <a:t>ozona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4400" y="4726940"/>
            <a:ext cx="1676400" cy="1591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72" y="0"/>
            <a:ext cx="9153525" cy="6863080"/>
            <a:chOff x="-4672" y="0"/>
            <a:chExt cx="9153525" cy="6863080"/>
          </a:xfrm>
        </p:grpSpPr>
        <p:sp>
          <p:nvSpPr>
            <p:cNvPr id="3" name="object 3"/>
            <p:cNvSpPr/>
            <p:nvPr/>
          </p:nvSpPr>
          <p:spPr>
            <a:xfrm>
              <a:off x="0" y="1543049"/>
              <a:ext cx="9144000" cy="5314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543050"/>
            </a:xfrm>
            <a:custGeom>
              <a:avLst/>
              <a:gdLst/>
              <a:ahLst/>
              <a:cxnLst/>
              <a:rect l="l" t="t" r="r" b="b"/>
              <a:pathLst>
                <a:path w="9144000" h="1543050">
                  <a:moveTo>
                    <a:pt x="9144000" y="0"/>
                  </a:moveTo>
                  <a:lnTo>
                    <a:pt x="0" y="0"/>
                  </a:lnTo>
                  <a:lnTo>
                    <a:pt x="0" y="1543050"/>
                  </a:lnTo>
                  <a:lnTo>
                    <a:pt x="9144000" y="154305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1543050"/>
            </a:xfrm>
            <a:custGeom>
              <a:avLst/>
              <a:gdLst/>
              <a:ahLst/>
              <a:cxnLst/>
              <a:rect l="l" t="t" r="r" b="b"/>
              <a:pathLst>
                <a:path w="9144000" h="1543050">
                  <a:moveTo>
                    <a:pt x="4572000" y="1543050"/>
                  </a:moveTo>
                  <a:lnTo>
                    <a:pt x="0" y="154305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1543050"/>
                  </a:lnTo>
                  <a:lnTo>
                    <a:pt x="4572000" y="154305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40" y="31750"/>
            <a:ext cx="90189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15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To </a:t>
            </a:r>
            <a:r>
              <a:rPr sz="1800" b="1" spc="-10" dirty="0">
                <a:latin typeface="Times New Roman"/>
                <a:cs typeface="Times New Roman"/>
              </a:rPr>
              <a:t>se </a:t>
            </a:r>
            <a:r>
              <a:rPr sz="1800" b="1" spc="-5" dirty="0">
                <a:latin typeface="Times New Roman"/>
                <a:cs typeface="Times New Roman"/>
              </a:rPr>
              <a:t>dešava na visini </a:t>
            </a:r>
            <a:r>
              <a:rPr sz="1800" b="1" spc="-10" dirty="0">
                <a:latin typeface="Times New Roman"/>
                <a:cs typeface="Times New Roman"/>
              </a:rPr>
              <a:t>između </a:t>
            </a:r>
            <a:r>
              <a:rPr sz="1800" b="1" dirty="0">
                <a:solidFill>
                  <a:srgbClr val="C4000A"/>
                </a:solidFill>
                <a:latin typeface="Times New Roman"/>
                <a:cs typeface="Times New Roman"/>
              </a:rPr>
              <a:t>15-55 </a:t>
            </a:r>
            <a:r>
              <a:rPr sz="1800" b="1" spc="-5" dirty="0">
                <a:solidFill>
                  <a:srgbClr val="C4000A"/>
                </a:solidFill>
                <a:latin typeface="Times New Roman"/>
                <a:cs typeface="Times New Roman"/>
              </a:rPr>
              <a:t>km </a:t>
            </a:r>
            <a:r>
              <a:rPr sz="1800" b="1" spc="-10" dirty="0">
                <a:solidFill>
                  <a:srgbClr val="C4000A"/>
                </a:solidFill>
                <a:latin typeface="Times New Roman"/>
                <a:cs typeface="Times New Roman"/>
              </a:rPr>
              <a:t>iznad </a:t>
            </a:r>
            <a:r>
              <a:rPr sz="1800" b="1" spc="-5" dirty="0">
                <a:solidFill>
                  <a:srgbClr val="C4000A"/>
                </a:solidFill>
                <a:latin typeface="Times New Roman"/>
                <a:cs typeface="Times New Roman"/>
              </a:rPr>
              <a:t>površine </a:t>
            </a:r>
            <a:r>
              <a:rPr sz="1800" b="1" spc="-10" dirty="0">
                <a:solidFill>
                  <a:srgbClr val="C4000A"/>
                </a:solidFill>
                <a:latin typeface="Times New Roman"/>
                <a:cs typeface="Times New Roman"/>
              </a:rPr>
              <a:t>Zemlje </a:t>
            </a:r>
            <a:r>
              <a:rPr sz="1800" b="1" dirty="0">
                <a:latin typeface="Times New Roman"/>
                <a:cs typeface="Times New Roman"/>
              </a:rPr>
              <a:t>u </a:t>
            </a:r>
            <a:r>
              <a:rPr sz="1800" b="1" spc="-5" dirty="0">
                <a:latin typeface="Times New Roman"/>
                <a:cs typeface="Times New Roman"/>
              </a:rPr>
              <a:t>sloju atmosfere koji se  </a:t>
            </a:r>
            <a:r>
              <a:rPr sz="1800" b="1" spc="-10" dirty="0">
                <a:latin typeface="Times New Roman"/>
                <a:cs typeface="Times New Roman"/>
              </a:rPr>
              <a:t>naziva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4000A"/>
                </a:solidFill>
                <a:latin typeface="Times New Roman"/>
                <a:cs typeface="Times New Roman"/>
              </a:rPr>
              <a:t>stratosfera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Ovaj sloj </a:t>
            </a:r>
            <a:r>
              <a:rPr sz="1800" b="1" spc="-10" dirty="0">
                <a:latin typeface="Times New Roman"/>
                <a:cs typeface="Times New Roman"/>
              </a:rPr>
              <a:t>ozona </a:t>
            </a:r>
            <a:r>
              <a:rPr sz="1800" b="1" dirty="0">
                <a:latin typeface="Times New Roman"/>
                <a:cs typeface="Times New Roman"/>
              </a:rPr>
              <a:t>u </a:t>
            </a:r>
            <a:r>
              <a:rPr sz="1800" b="1" spc="-5" dirty="0">
                <a:latin typeface="Times New Roman"/>
                <a:cs typeface="Times New Roman"/>
              </a:rPr>
              <a:t>donjem sloju </a:t>
            </a:r>
            <a:r>
              <a:rPr sz="1800" b="1" dirty="0">
                <a:latin typeface="Times New Roman"/>
                <a:cs typeface="Times New Roman"/>
              </a:rPr>
              <a:t>ovog </a:t>
            </a:r>
            <a:r>
              <a:rPr sz="1800" b="1" spc="-5" dirty="0">
                <a:latin typeface="Times New Roman"/>
                <a:cs typeface="Times New Roman"/>
              </a:rPr>
              <a:t>dela atmosfere, </a:t>
            </a:r>
            <a:r>
              <a:rPr sz="1800" b="1" spc="-10" dirty="0">
                <a:latin typeface="Times New Roman"/>
                <a:cs typeface="Times New Roman"/>
              </a:rPr>
              <a:t>naziva </a:t>
            </a:r>
            <a:r>
              <a:rPr sz="1800" b="1" spc="-5" dirty="0">
                <a:latin typeface="Times New Roman"/>
                <a:cs typeface="Times New Roman"/>
              </a:rPr>
              <a:t>se </a:t>
            </a:r>
            <a:r>
              <a:rPr sz="18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ozonski</a:t>
            </a:r>
            <a:r>
              <a:rPr sz="1800" b="1" spc="1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omotač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Najveća gustina </a:t>
            </a:r>
            <a:r>
              <a:rPr sz="1800" b="1" spc="-15" dirty="0">
                <a:latin typeface="Times New Roman"/>
                <a:cs typeface="Times New Roman"/>
              </a:rPr>
              <a:t>mu </a:t>
            </a:r>
            <a:r>
              <a:rPr sz="1800" b="1" dirty="0">
                <a:latin typeface="Times New Roman"/>
                <a:cs typeface="Times New Roman"/>
              </a:rPr>
              <a:t>je </a:t>
            </a:r>
            <a:r>
              <a:rPr sz="1800" b="1" spc="-10" dirty="0">
                <a:latin typeface="Times New Roman"/>
                <a:cs typeface="Times New Roman"/>
              </a:rPr>
              <a:t>između </a:t>
            </a:r>
            <a:r>
              <a:rPr sz="1800" b="1" dirty="0">
                <a:latin typeface="Times New Roman"/>
                <a:cs typeface="Times New Roman"/>
              </a:rPr>
              <a:t>20 i 35 </a:t>
            </a:r>
            <a:r>
              <a:rPr sz="1800" b="1" spc="-15" dirty="0">
                <a:latin typeface="Times New Roman"/>
                <a:cs typeface="Times New Roman"/>
              </a:rPr>
              <a:t>km. </a:t>
            </a:r>
            <a:r>
              <a:rPr sz="1800" b="1" spc="-5" dirty="0">
                <a:latin typeface="Times New Roman"/>
                <a:cs typeface="Times New Roman"/>
              </a:rPr>
              <a:t>Vrlo </a:t>
            </a:r>
            <a:r>
              <a:rPr sz="1800" b="1" dirty="0">
                <a:latin typeface="Times New Roman"/>
                <a:cs typeface="Times New Roman"/>
              </a:rPr>
              <a:t>je tanak a </a:t>
            </a:r>
            <a:r>
              <a:rPr sz="1800" b="1" spc="-5" dirty="0">
                <a:latin typeface="Times New Roman"/>
                <a:cs typeface="Times New Roman"/>
              </a:rPr>
              <a:t>debljina </a:t>
            </a:r>
            <a:r>
              <a:rPr sz="1800" b="1" spc="-10" dirty="0">
                <a:latin typeface="Times New Roman"/>
                <a:cs typeface="Times New Roman"/>
              </a:rPr>
              <a:t>mu </a:t>
            </a:r>
            <a:r>
              <a:rPr sz="1800" b="1" dirty="0">
                <a:latin typeface="Times New Roman"/>
                <a:cs typeface="Times New Roman"/>
              </a:rPr>
              <a:t>varira </a:t>
            </a:r>
            <a:r>
              <a:rPr sz="1800" b="1" spc="-10" dirty="0">
                <a:latin typeface="Times New Roman"/>
                <a:cs typeface="Times New Roman"/>
              </a:rPr>
              <a:t>iznad </a:t>
            </a:r>
            <a:r>
              <a:rPr sz="1800" b="1" spc="-5" dirty="0">
                <a:latin typeface="Times New Roman"/>
                <a:cs typeface="Times New Roman"/>
              </a:rPr>
              <a:t>različitih  delova </a:t>
            </a:r>
            <a:r>
              <a:rPr sz="1800" b="1" spc="-10" dirty="0">
                <a:latin typeface="Times New Roman"/>
                <a:cs typeface="Times New Roman"/>
              </a:rPr>
              <a:t>Zemlje </a:t>
            </a:r>
            <a:r>
              <a:rPr sz="1800" b="1" dirty="0">
                <a:latin typeface="Times New Roman"/>
                <a:cs typeface="Times New Roman"/>
              </a:rPr>
              <a:t>i </a:t>
            </a:r>
            <a:r>
              <a:rPr sz="1800" b="1" spc="-5" dirty="0">
                <a:latin typeface="Times New Roman"/>
                <a:cs typeface="Times New Roman"/>
              </a:rPr>
              <a:t>zavisno </a:t>
            </a:r>
            <a:r>
              <a:rPr sz="1800" b="1" dirty="0">
                <a:latin typeface="Times New Roman"/>
                <a:cs typeface="Times New Roman"/>
              </a:rPr>
              <a:t>od </a:t>
            </a:r>
            <a:r>
              <a:rPr sz="1800" b="1" spc="-5" dirty="0">
                <a:latin typeface="Times New Roman"/>
                <a:cs typeface="Times New Roman"/>
              </a:rPr>
              <a:t>godišnjeg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doba.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2920" y="1977389"/>
            <a:ext cx="6389370" cy="417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14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-Ozonski </a:t>
            </a:r>
            <a:r>
              <a:rPr dirty="0"/>
              <a:t>omotač je ključan </a:t>
            </a:r>
            <a:r>
              <a:rPr spc="-10" dirty="0"/>
              <a:t>za </a:t>
            </a:r>
            <a:r>
              <a:rPr spc="-5" dirty="0"/>
              <a:t>održavanje života </a:t>
            </a:r>
            <a:r>
              <a:rPr dirty="0"/>
              <a:t>na </a:t>
            </a:r>
            <a:r>
              <a:rPr spc="-5" dirty="0"/>
              <a:t>našoj  planeti</a:t>
            </a:r>
          </a:p>
          <a:p>
            <a:pPr marL="12700" marR="5080">
              <a:lnSpc>
                <a:spcPct val="100000"/>
              </a:lnSpc>
            </a:pPr>
            <a:r>
              <a:rPr spc="-5" dirty="0"/>
              <a:t>-Upravo </a:t>
            </a:r>
            <a:r>
              <a:rPr dirty="0"/>
              <a:t>je njegovo </a:t>
            </a:r>
            <a:r>
              <a:rPr spc="-5" dirty="0"/>
              <a:t>stvaranje pre više stotina </a:t>
            </a:r>
            <a:r>
              <a:rPr dirty="0"/>
              <a:t>miliona </a:t>
            </a:r>
            <a:r>
              <a:rPr spc="-5" dirty="0"/>
              <a:t>godina  bilo preduslov da </a:t>
            </a:r>
            <a:r>
              <a:rPr spc="-10" dirty="0"/>
              <a:t>život </a:t>
            </a:r>
            <a:r>
              <a:rPr dirty="0"/>
              <a:t>iz vode </a:t>
            </a:r>
            <a:r>
              <a:rPr spc="-5" dirty="0"/>
              <a:t>pređe na</a:t>
            </a:r>
            <a:r>
              <a:rPr spc="-10" dirty="0"/>
              <a:t> </a:t>
            </a:r>
            <a:r>
              <a:rPr spc="-5" dirty="0"/>
              <a:t>kopno</a:t>
            </a:r>
          </a:p>
        </p:txBody>
      </p:sp>
      <p:sp>
        <p:nvSpPr>
          <p:cNvPr id="3" name="object 3"/>
          <p:cNvSpPr/>
          <p:nvPr/>
        </p:nvSpPr>
        <p:spPr>
          <a:xfrm>
            <a:off x="1913889" y="1649729"/>
            <a:ext cx="5334000" cy="475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7202170" cy="256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330" algn="l"/>
              </a:tabLst>
            </a:pPr>
            <a:r>
              <a:rPr sz="3200" b="1" dirty="0">
                <a:latin typeface="Times New Roman"/>
                <a:cs typeface="Times New Roman"/>
              </a:rPr>
              <a:t>Sunčevo zračenje </a:t>
            </a:r>
            <a:r>
              <a:rPr sz="3200" b="1" spc="5" dirty="0">
                <a:latin typeface="Times New Roman"/>
                <a:cs typeface="Times New Roman"/>
              </a:rPr>
              <a:t>omogućava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stvaranje 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ozona </a:t>
            </a:r>
            <a:r>
              <a:rPr sz="3200" b="1" spc="-5" dirty="0">
                <a:latin typeface="Times New Roman"/>
                <a:cs typeface="Times New Roman"/>
              </a:rPr>
              <a:t>ali isto tako </a:t>
            </a:r>
            <a:r>
              <a:rPr sz="3200" b="1" dirty="0">
                <a:latin typeface="Times New Roman"/>
                <a:cs typeface="Times New Roman"/>
              </a:rPr>
              <a:t>ono ga i</a:t>
            </a:r>
            <a:r>
              <a:rPr sz="3200" b="1" spc="9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razgrađuje</a:t>
            </a:r>
            <a:endParaRPr sz="3200">
              <a:latin typeface="Times New Roman"/>
              <a:cs typeface="Times New Roman"/>
            </a:endParaRPr>
          </a:p>
          <a:p>
            <a:pPr marL="354330" marR="279400" indent="-341630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455930" algn="l"/>
              </a:tabLst>
            </a:pPr>
            <a:r>
              <a:rPr dirty="0"/>
              <a:t>	</a:t>
            </a:r>
            <a:r>
              <a:rPr sz="3200" b="1" dirty="0">
                <a:latin typeface="Times New Roman"/>
                <a:cs typeface="Times New Roman"/>
              </a:rPr>
              <a:t>Ozon je </a:t>
            </a:r>
            <a:r>
              <a:rPr sz="3200" b="1" dirty="0">
                <a:solidFill>
                  <a:srgbClr val="B70046"/>
                </a:solidFill>
                <a:latin typeface="Times New Roman"/>
                <a:cs typeface="Times New Roman"/>
              </a:rPr>
              <a:t>vrlo nestabilan molekul </a:t>
            </a:r>
            <a:r>
              <a:rPr sz="3200" b="1" dirty="0">
                <a:latin typeface="Times New Roman"/>
                <a:cs typeface="Times New Roman"/>
              </a:rPr>
              <a:t>te su  procesi njegovog stvaranja i ponovne  razgradnje konstantni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91100" y="3834129"/>
            <a:ext cx="4152900" cy="3023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020" y="558800"/>
            <a:ext cx="272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Ozonske</a:t>
            </a:r>
            <a:r>
              <a:rPr sz="3600" spc="-75" dirty="0"/>
              <a:t> </a:t>
            </a:r>
            <a:r>
              <a:rPr sz="3600" spc="-5" dirty="0"/>
              <a:t>rupe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4669" y="1634490"/>
            <a:ext cx="7985759" cy="225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Ozonska </a:t>
            </a:r>
            <a:r>
              <a:rPr sz="2800" b="1" spc="-5" dirty="0">
                <a:solidFill>
                  <a:srgbClr val="00007F"/>
                </a:solidFill>
                <a:latin typeface="Times New Roman"/>
                <a:cs typeface="Times New Roman"/>
              </a:rPr>
              <a:t>rupa </a:t>
            </a:r>
            <a:r>
              <a:rPr sz="2800" b="1" spc="-5" dirty="0">
                <a:latin typeface="Times New Roman"/>
                <a:cs typeface="Times New Roman"/>
              </a:rPr>
              <a:t>je ustaljeni termin </a:t>
            </a:r>
            <a:r>
              <a:rPr sz="2800" b="1" spc="-10" dirty="0">
                <a:latin typeface="Times New Roman"/>
                <a:cs typeface="Times New Roman"/>
              </a:rPr>
              <a:t>kada </a:t>
            </a:r>
            <a:r>
              <a:rPr sz="2800" b="1" spc="-5" dirty="0">
                <a:latin typeface="Times New Roman"/>
                <a:cs typeface="Times New Roman"/>
              </a:rPr>
              <a:t>se govori </a:t>
            </a:r>
            <a:r>
              <a:rPr sz="2800" b="1" dirty="0">
                <a:latin typeface="Times New Roman"/>
                <a:cs typeface="Times New Roman"/>
              </a:rPr>
              <a:t>o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oštećenjima koja su nastala na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ozonskom</a:t>
            </a:r>
            <a:r>
              <a:rPr sz="28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omotaču</a:t>
            </a:r>
            <a:endParaRPr sz="2800">
              <a:latin typeface="Times New Roman"/>
              <a:cs typeface="Times New Roman"/>
            </a:endParaRPr>
          </a:p>
          <a:p>
            <a:pPr marL="354330" marR="288290" indent="-341630">
              <a:lnSpc>
                <a:spcPct val="99900"/>
              </a:lnSpc>
              <a:spcBef>
                <a:spcPts val="800"/>
              </a:spcBef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dirty="0"/>
              <a:t>	</a:t>
            </a:r>
            <a:r>
              <a:rPr sz="2800" b="1" spc="-5" dirty="0">
                <a:latin typeface="Times New Roman"/>
                <a:cs typeface="Times New Roman"/>
              </a:rPr>
              <a:t>Zapravo </a:t>
            </a:r>
            <a:r>
              <a:rPr sz="2800" b="1" dirty="0">
                <a:latin typeface="Times New Roman"/>
                <a:cs typeface="Times New Roman"/>
              </a:rPr>
              <a:t>ovaj </a:t>
            </a:r>
            <a:r>
              <a:rPr sz="2800" b="1" spc="-10" dirty="0">
                <a:latin typeface="Times New Roman"/>
                <a:cs typeface="Times New Roman"/>
              </a:rPr>
              <a:t>naziv </a:t>
            </a:r>
            <a:r>
              <a:rPr sz="2800" b="1" dirty="0">
                <a:latin typeface="Times New Roman"/>
                <a:cs typeface="Times New Roman"/>
              </a:rPr>
              <a:t>nije </a:t>
            </a:r>
            <a:r>
              <a:rPr sz="2800" b="1" spc="-5" dirty="0">
                <a:latin typeface="Times New Roman"/>
                <a:cs typeface="Times New Roman"/>
              </a:rPr>
              <a:t>adekvatan, jer se radi </a:t>
            </a:r>
            <a:r>
              <a:rPr sz="2800" b="1" dirty="0">
                <a:latin typeface="Times New Roman"/>
                <a:cs typeface="Times New Roman"/>
              </a:rPr>
              <a:t>o </a:t>
            </a:r>
            <a:r>
              <a:rPr sz="2800" b="1" dirty="0">
                <a:solidFill>
                  <a:srgbClr val="93006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3006A"/>
                </a:solidFill>
                <a:latin typeface="Times New Roman"/>
                <a:cs typeface="Times New Roman"/>
              </a:rPr>
              <a:t>istanjenju sloja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ne </a:t>
            </a:r>
            <a:r>
              <a:rPr sz="2800" b="1" dirty="0">
                <a:latin typeface="Times New Roman"/>
                <a:cs typeface="Times New Roman"/>
              </a:rPr>
              <a:t>o </a:t>
            </a:r>
            <a:r>
              <a:rPr sz="2800" b="1" spc="-5" dirty="0">
                <a:latin typeface="Times New Roman"/>
                <a:cs typeface="Times New Roman"/>
              </a:rPr>
              <a:t>njegovom potpunom  </a:t>
            </a:r>
            <a:r>
              <a:rPr sz="2800" b="1" spc="-10" dirty="0">
                <a:latin typeface="Times New Roman"/>
                <a:cs typeface="Times New Roman"/>
              </a:rPr>
              <a:t>izostanku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713479"/>
            <a:ext cx="9144000" cy="3144520"/>
            <a:chOff x="0" y="3713479"/>
            <a:chExt cx="9144000" cy="3144520"/>
          </a:xfrm>
        </p:grpSpPr>
        <p:sp>
          <p:nvSpPr>
            <p:cNvPr id="5" name="object 5"/>
            <p:cNvSpPr/>
            <p:nvPr/>
          </p:nvSpPr>
          <p:spPr>
            <a:xfrm>
              <a:off x="0" y="4231639"/>
              <a:ext cx="3943350" cy="2626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3350" y="3713479"/>
              <a:ext cx="5200650" cy="3144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462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Ozonske rupe</vt:lpstr>
      <vt:lpstr>Šta je ozon?</vt:lpstr>
      <vt:lpstr>Kako nastaje?</vt:lpstr>
      <vt:lpstr>PowerPoint Presentation</vt:lpstr>
      <vt:lpstr>PowerPoint Presentation</vt:lpstr>
      <vt:lpstr>-Ozonski omotač je ključan za održavanje života na našoj  planeti -Upravo je njegovo stvaranje pre više stotina miliona godina  bilo preduslov da život iz vode pređe na kopno</vt:lpstr>
      <vt:lpstr>PowerPoint Presentation</vt:lpstr>
      <vt:lpstr>Ozonske rupe</vt:lpstr>
      <vt:lpstr>PowerPoint Presentation</vt:lpstr>
      <vt:lpstr>PowerPoint Presentation</vt:lpstr>
      <vt:lpstr>Šta uzrokuje nastanak ozonskih rupa?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Posledice oštećenja ozonskog omotača</vt:lpstr>
      <vt:lpstr>PowerPoint Presentation</vt:lpstr>
      <vt:lpstr>Šta mi možemo uraditi?</vt:lpstr>
      <vt:lpstr>PowerPoint Presentation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Efekat staklene bašte  Ozonske rupe</dc:title>
  <dc:creator>Joja i Iki</dc:creator>
  <cp:lastModifiedBy>Joja i Iki</cp:lastModifiedBy>
  <cp:revision>2</cp:revision>
  <dcterms:created xsi:type="dcterms:W3CDTF">2020-03-30T12:10:12Z</dcterms:created>
  <dcterms:modified xsi:type="dcterms:W3CDTF">2020-03-30T14:27:22Z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2020-03-30T00:00:00Z</vt:filetime>
  </property>
</Properties>
</file>